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8" r:id="rId5"/>
    <p:sldId id="271" r:id="rId6"/>
    <p:sldId id="304" r:id="rId7"/>
    <p:sldId id="272" r:id="rId8"/>
    <p:sldId id="280" r:id="rId9"/>
    <p:sldId id="281" r:id="rId10"/>
    <p:sldId id="282" r:id="rId11"/>
    <p:sldId id="296" r:id="rId12"/>
    <p:sldId id="295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esh Perera" initials="DP" lastIdx="1" clrIdx="0">
    <p:extLst>
      <p:ext uri="{19B8F6BF-5375-455C-9EA6-DF929625EA0E}">
        <p15:presenceInfo xmlns:p15="http://schemas.microsoft.com/office/powerpoint/2012/main" userId="Dinesh Pere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0" d="100"/>
          <a:sy n="30" d="100"/>
        </p:scale>
        <p:origin x="888" y="16"/>
      </p:cViewPr>
      <p:guideLst>
        <p:guide orient="horz" pos="4320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8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Welcome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6277" y="556559"/>
            <a:ext cx="11267724" cy="131941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14" name="an Axiata Company"/>
          <p:cNvSpPr txBox="1"/>
          <p:nvPr/>
        </p:nvSpPr>
        <p:spPr>
          <a:xfrm>
            <a:off x="1439314" y="11135422"/>
            <a:ext cx="9949123" cy="4075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algn="l">
              <a:defRPr sz="3600">
                <a:solidFill>
                  <a:srgbClr val="414042"/>
                </a:solidFill>
                <a:latin typeface="Poppins ExtraLight"/>
                <a:ea typeface="Poppins ExtraLight"/>
                <a:cs typeface="Poppins ExtraLight"/>
                <a:sym typeface="Poppins ExtraLight"/>
              </a:defRPr>
            </a:lvl1pPr>
          </a:lstStyle>
          <a:p>
            <a:r>
              <a:rPr lang="en-US" sz="8800" dirty="0"/>
              <a:t>Axiata Digital Labs</a:t>
            </a:r>
            <a:endParaRPr sz="8800" dirty="0"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9395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9143742" y="6732538"/>
            <a:ext cx="6096515" cy="250923"/>
          </a:xfrm>
          <a:prstGeom prst="rect">
            <a:avLst/>
          </a:prstGeom>
          <a:solidFill>
            <a:srgbClr val="FBB0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Thank You"/>
          <p:cNvSpPr txBox="1"/>
          <p:nvPr/>
        </p:nvSpPr>
        <p:spPr>
          <a:xfrm>
            <a:off x="8925559" y="4699491"/>
            <a:ext cx="653288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Thank You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426" y="7509164"/>
            <a:ext cx="11379146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lzLWiCEQNXuMNCfvf718_dC_9Kwz7OajS17e3chtVzEdzEW969KDpQ56IxKvHprpHZrNnHnL4EfVpJCDu0TSB26-MvMFgskn6e5PBxTAU4FuCM4y5x7wIOBf8G5sYej-tIT0T7cUN7A.jpg" descr="lzLWiCEQNXuMNCfvf718_dC_9Kwz7OajS17e3chtVzEdzEW969KDpQ56IxKvHprpHZrNnHnL4EfVpJCDu0TSB26-MvMFgskn6e5PBxTAU4FuCM4y5x7wIOBf8G5sYej-tIT0T7cUN7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846193"/>
            <a:ext cx="24384001" cy="11925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" descr="Image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6277" y="556559"/>
            <a:ext cx="11267724" cy="131941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xfrm>
            <a:off x="1054100" y="2750918"/>
            <a:ext cx="14719466" cy="2306035"/>
          </a:xfrm>
          <a:prstGeom prst="rect">
            <a:avLst/>
          </a:prstGeom>
        </p:spPr>
        <p:txBody>
          <a:bodyPr/>
          <a:lstStyle>
            <a:lvl1pPr>
              <a:defRPr sz="7800">
                <a:solidFill>
                  <a:srgbClr val="41404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2200" y="5091733"/>
            <a:ext cx="14668666" cy="20671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4800">
                <a:solidFill>
                  <a:srgbClr val="414042"/>
                </a:solidFill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4800">
                <a:solidFill>
                  <a:srgbClr val="414042"/>
                </a:solidFill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4800">
                <a:solidFill>
                  <a:srgbClr val="414042"/>
                </a:solidFill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4800">
                <a:solidFill>
                  <a:srgbClr val="414042"/>
                </a:solidFill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4800">
                <a:solidFill>
                  <a:srgbClr val="414042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7" name="Confidential | Axiata Digital Labs"/>
          <p:cNvSpPr txBox="1"/>
          <p:nvPr/>
        </p:nvSpPr>
        <p:spPr>
          <a:xfrm>
            <a:off x="1086376" y="670686"/>
            <a:ext cx="5131753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500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Confidential | Axiata Digital Labs</a:t>
            </a:r>
          </a:p>
        </p:txBody>
      </p:sp>
      <p:sp>
        <p:nvSpPr>
          <p:cNvPr id="28" name="Version 1.0"/>
          <p:cNvSpPr txBox="1"/>
          <p:nvPr/>
        </p:nvSpPr>
        <p:spPr>
          <a:xfrm>
            <a:off x="22097472" y="670686"/>
            <a:ext cx="1708469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500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Version 1.0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Line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0680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>
              <a:defRPr sz="5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>
            <a:lvl1pPr>
              <a:defRPr sz="5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ine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>
            <a:lvl1pPr>
              <a:defRPr sz="5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AD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>
                <a:solidFill>
                  <a:srgbClr val="41404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Rectangle"/>
          <p:cNvSpPr/>
          <p:nvPr/>
        </p:nvSpPr>
        <p:spPr>
          <a:xfrm>
            <a:off x="1143994" y="2662699"/>
            <a:ext cx="3305098" cy="251901"/>
          </a:xfrm>
          <a:prstGeom prst="rect">
            <a:avLst/>
          </a:prstGeom>
          <a:solidFill>
            <a:srgbClr val="FBB0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39598"/>
                </a:solidFill>
              </a:defRPr>
            </a:lvl1pPr>
            <a:lvl2pPr>
              <a:defRPr>
                <a:solidFill>
                  <a:srgbClr val="939598"/>
                </a:solidFill>
              </a:defRPr>
            </a:lvl2pPr>
            <a:lvl3pPr>
              <a:defRPr>
                <a:solidFill>
                  <a:srgbClr val="939598"/>
                </a:solidFill>
              </a:defRPr>
            </a:lvl3pPr>
            <a:lvl4pPr>
              <a:defRPr>
                <a:solidFill>
                  <a:srgbClr val="939598"/>
                </a:solidFill>
              </a:defRPr>
            </a:lvl4pPr>
            <a:lvl5pPr>
              <a:defRPr>
                <a:solidFill>
                  <a:srgbClr val="93959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>
              <a:defRPr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>
              <a:defRPr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>
              <a:defRPr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>
              <a:defRPr>
                <a:solidFill>
                  <a:srgbClr val="747474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Confidential | Axiata Digital Labs"/>
          <p:cNvSpPr txBox="1"/>
          <p:nvPr/>
        </p:nvSpPr>
        <p:spPr>
          <a:xfrm>
            <a:off x="1086376" y="670686"/>
            <a:ext cx="5131753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500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Confidential | Axiata Digital Labs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7543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5979160"/>
            <a:ext cx="19621500" cy="110998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>
                <a:solidFill>
                  <a:srgbClr val="747474"/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Rectangle"/>
          <p:cNvSpPr/>
          <p:nvPr/>
        </p:nvSpPr>
        <p:spPr>
          <a:xfrm>
            <a:off x="1143994" y="2662699"/>
            <a:ext cx="3305098" cy="251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oday’s Discussion Points"/>
          <p:cNvSpPr txBox="1"/>
          <p:nvPr/>
        </p:nvSpPr>
        <p:spPr>
          <a:xfrm>
            <a:off x="1073149" y="1131028"/>
            <a:ext cx="22237701" cy="1322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defRPr sz="69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r>
              <a:t>Today’s Discussion Points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07315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61" r:id="rId7"/>
    <p:sldLayoutId id="2147483663" r:id="rId8"/>
    <p:sldLayoutId id="2147483664" r:id="rId9"/>
    <p:sldLayoutId id="2147483666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9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D69380.B7BB230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4D52-2DA8-4FB7-B7EF-C1091493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Tasks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89F8-EB83-4699-B7DA-8697C86BCCC8}"/>
              </a:ext>
            </a:extLst>
          </p:cNvPr>
          <p:cNvSpPr/>
          <p:nvPr/>
        </p:nvSpPr>
        <p:spPr>
          <a:xfrm>
            <a:off x="1855904" y="3891729"/>
            <a:ext cx="712246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Dailey Monitoring Report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66CBDB-76AB-4CF4-B3BE-794E95DFF749}"/>
              </a:ext>
            </a:extLst>
          </p:cNvPr>
          <p:cNvSpPr/>
          <p:nvPr/>
        </p:nvSpPr>
        <p:spPr>
          <a:xfrm>
            <a:off x="-227484" y="5775945"/>
            <a:ext cx="124194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Confluence or SRE Run Book </a:t>
            </a:r>
          </a:p>
        </p:txBody>
      </p:sp>
    </p:spTree>
    <p:extLst>
      <p:ext uri="{BB962C8B-B14F-4D97-AF65-F5344CB8AC3E}">
        <p14:creationId xmlns:p14="http://schemas.microsoft.com/office/powerpoint/2010/main" val="6975579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A72-0239-4BDC-8647-D5A963BE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Dailey Monitoring Report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DFA56-1170-417A-9B56-9C5BE9CE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7" y="4050846"/>
            <a:ext cx="23588311" cy="532175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86D0A0-999E-48CE-887C-D6EB0BA2C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506490"/>
              </p:ext>
            </p:extLst>
          </p:nvPr>
        </p:nvGraphicFramePr>
        <p:xfrm>
          <a:off x="625927" y="9372599"/>
          <a:ext cx="20274644" cy="2155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74644">
                  <a:extLst>
                    <a:ext uri="{9D8B030D-6E8A-4147-A177-3AD203B41FA5}">
                      <a16:colId xmlns:a16="http://schemas.microsoft.com/office/drawing/2014/main" val="3454232788"/>
                    </a:ext>
                  </a:extLst>
                </a:gridCol>
              </a:tblGrid>
              <a:tr h="215537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l"/>
                      <a:r>
                        <a:rPr lang="en-US" sz="3200" b="1" u="sng" dirty="0"/>
                        <a:t>Others </a:t>
                      </a:r>
                    </a:p>
                    <a:p>
                      <a:pPr algn="l"/>
                      <a:endParaRPr lang="en-US" sz="3200" b="1" u="sng" dirty="0"/>
                    </a:p>
                    <a:p>
                      <a:pPr algn="l"/>
                      <a:r>
                        <a:rPr lang="en-US" sz="3200" dirty="0"/>
                        <a:t>If some thing brake you can mention under others Colum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7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0647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FBC6-2424-4DA0-A0CF-C7A9F146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5B4A88-3BCF-45D7-AE81-5BD1644631C2}"/>
              </a:ext>
            </a:extLst>
          </p:cNvPr>
          <p:cNvSpPr/>
          <p:nvPr/>
        </p:nvSpPr>
        <p:spPr>
          <a:xfrm>
            <a:off x="1448276" y="961496"/>
            <a:ext cx="419698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SRE Run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CC230-897D-4C67-B44D-AD590B64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438400"/>
            <a:ext cx="10477950" cy="107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07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mmon Commission System"/>
          <p:cNvSpPr txBox="1">
            <a:spLocks noGrp="1"/>
          </p:cNvSpPr>
          <p:nvPr>
            <p:ph type="title"/>
          </p:nvPr>
        </p:nvSpPr>
        <p:spPr>
          <a:xfrm>
            <a:off x="1054100" y="2750918"/>
            <a:ext cx="14719466" cy="410708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7410"/>
            </a:lvl1pPr>
          </a:lstStyle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210" name="Overview | Architecture | Plan"/>
          <p:cNvSpPr txBox="1">
            <a:spLocks noGrp="1"/>
          </p:cNvSpPr>
          <p:nvPr>
            <p:ph type="body" sz="quarter" idx="1"/>
          </p:nvPr>
        </p:nvSpPr>
        <p:spPr>
          <a:xfrm flipV="1">
            <a:off x="1092200" y="3229584"/>
            <a:ext cx="14335868" cy="59427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1" name="Confidential | Axiata Digital Labs"/>
          <p:cNvSpPr txBox="1"/>
          <p:nvPr/>
        </p:nvSpPr>
        <p:spPr>
          <a:xfrm>
            <a:off x="1086376" y="670686"/>
            <a:ext cx="5131753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500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dirty="0"/>
              <a:t>Confidential | Axiata Digital Labs</a:t>
            </a:r>
          </a:p>
        </p:txBody>
      </p:sp>
      <p:sp>
        <p:nvSpPr>
          <p:cNvPr id="212" name="Version 1.0"/>
          <p:cNvSpPr txBox="1"/>
          <p:nvPr/>
        </p:nvSpPr>
        <p:spPr>
          <a:xfrm>
            <a:off x="22097472" y="670686"/>
            <a:ext cx="1708469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900"/>
              </a:lnSpc>
              <a:defRPr sz="2500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dirty="0"/>
              <a:t>Version 1.0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B58968F6-383E-45CB-A1CE-50C5985A4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178" y="521900"/>
            <a:ext cx="14146741" cy="1319410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24F4D5-8810-4704-8371-554CB170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142" y="1453482"/>
            <a:ext cx="10283042" cy="67019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Objectives of this Session</a:t>
            </a:r>
            <a:endParaRPr dirty="0"/>
          </a:p>
        </p:txBody>
      </p:sp>
      <p:sp>
        <p:nvSpPr>
          <p:cNvPr id="226" name="Currently all commissions within Dialog  are calculated manually. Inefficiencies and inaccuracies leading to incorrect payouts.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88910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46200" marR="647699" lvl="1" indent="-685800">
              <a:buSzTx/>
              <a:buFont typeface="Arial" panose="020B0604020202020204" pitchFamily="34" charset="0"/>
              <a:buChar char="•"/>
            </a:pPr>
            <a:r>
              <a:rPr lang="en-US" sz="6000" b="1" dirty="0"/>
              <a:t>DevOps Or SRE ?</a:t>
            </a:r>
          </a:p>
          <a:p>
            <a:pPr marL="1346200" marR="647699" lvl="1" indent="-685800">
              <a:buSzTx/>
              <a:buFont typeface="Arial" panose="020B0604020202020204" pitchFamily="34" charset="0"/>
              <a:buChar char="•"/>
            </a:pPr>
            <a:r>
              <a:rPr lang="en-US" sz="6000" b="1" dirty="0"/>
              <a:t>Dev-Ops/SRE Responsibility and Duties</a:t>
            </a:r>
          </a:p>
          <a:p>
            <a:pPr marL="1346200" marR="647699" lvl="1" indent="-685800">
              <a:buSzTx/>
              <a:buFont typeface="Arial" panose="020B0604020202020204" pitchFamily="34" charset="0"/>
              <a:buChar char="•"/>
            </a:pPr>
            <a:r>
              <a:rPr lang="en-US" sz="6000" b="1" dirty="0"/>
              <a:t>SRE/Dev-Ops ?</a:t>
            </a:r>
          </a:p>
          <a:p>
            <a:pPr marL="1346200" marR="647699" lvl="1" indent="-685800">
              <a:buSzTx/>
              <a:buFont typeface="Arial" panose="020B0604020202020204" pitchFamily="34" charset="0"/>
              <a:buChar char="•"/>
            </a:pPr>
            <a:r>
              <a:rPr lang="en-US" sz="6000" b="1" dirty="0"/>
              <a:t>Site Reliable Architecture </a:t>
            </a:r>
          </a:p>
          <a:p>
            <a:pPr marL="1346200" marR="647699" lvl="1" indent="-685800">
              <a:buSzTx/>
              <a:buFont typeface="Arial" panose="020B0604020202020204" pitchFamily="34" charset="0"/>
              <a:buChar char="•"/>
            </a:pPr>
            <a:r>
              <a:rPr lang="en-US" sz="6000" b="1" dirty="0"/>
              <a:t>Proposed Tasks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43323" y="129858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pic>
        <p:nvPicPr>
          <p:cNvPr id="6" name="lzLWiCEQNXuMNCfvf718_dC_9Kwz7OajS17e3chtVzEdzEW969KDpQ56IxKvHprpHZrNnHnL4EfVpJCDu0TSB26-MvMFgskn6e5PBxTAU4FuCM4y5x7wIOBf8G5sYej-tIT0T7cUN7A.jpg" descr="lzLWiCEQNXuMNCfvf718_dC_9Kwz7OajS17e3chtVzEdzEW969KDpQ56IxKvHprpHZrNnHnL4EfVpJCDu0TSB26-MvMFgskn6e5PBxTAU4FuCM4y5x7wIOBf8G5sYej-tIT0T7cUN7A.jpg">
            <a:extLst>
              <a:ext uri="{FF2B5EF4-FFF2-40B4-BE49-F238E27FC236}">
                <a16:creationId xmlns:a16="http://schemas.microsoft.com/office/drawing/2014/main" id="{EFB137AF-EBFE-4B57-8AD0-4C82E0D0DD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68"/>
          <a:stretch/>
        </p:blipFill>
        <p:spPr>
          <a:xfrm>
            <a:off x="-1" y="12015215"/>
            <a:ext cx="24384001" cy="1756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0EC32F-1F27-4064-87A0-B013AF3E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1AD4-D5DC-42E7-8B9A-2CF70D06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4" y="3601314"/>
            <a:ext cx="23094493" cy="88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646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27B3-541D-489C-A2D7-9B4DC303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74083-3EAE-4F9B-9EC2-75B0D681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617" y="3349479"/>
            <a:ext cx="17186565" cy="92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193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0EC32F-1F27-4064-87A0-B013AF3E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DevOps / SRE Responsibility and Duties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690929-61A7-4BEC-94F5-179F8DF5FBDD}"/>
              </a:ext>
            </a:extLst>
          </p:cNvPr>
          <p:cNvSpPr/>
          <p:nvPr/>
        </p:nvSpPr>
        <p:spPr>
          <a:xfrm>
            <a:off x="1066800" y="2867891"/>
            <a:ext cx="22610618" cy="232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6" name="Picture 5" descr="cid:image002.png@01D69380.B7BB2300">
            <a:extLst>
              <a:ext uri="{FF2B5EF4-FFF2-40B4-BE49-F238E27FC236}">
                <a16:creationId xmlns:a16="http://schemas.microsoft.com/office/drawing/2014/main" id="{BC11C5BA-60FE-4143-A194-EE93B3451A09}"/>
              </a:ext>
            </a:extLst>
          </p:cNvPr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8" y="5484851"/>
            <a:ext cx="20034229" cy="776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3F2139-06E0-45E2-9C30-0280961D7BEB}"/>
              </a:ext>
            </a:extLst>
          </p:cNvPr>
          <p:cNvSpPr/>
          <p:nvPr/>
        </p:nvSpPr>
        <p:spPr>
          <a:xfrm>
            <a:off x="706582" y="3315907"/>
            <a:ext cx="22797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https://dialogsl.sharepoint.com/:w:/s/IOTDevops/EccL0BnKRA1Jmdg3DlYpJBgB3sCyhmasG-WmOlojbLh4HA?e=TJt3hM</a:t>
            </a:r>
          </a:p>
        </p:txBody>
      </p:sp>
    </p:spTree>
    <p:extLst>
      <p:ext uri="{BB962C8B-B14F-4D97-AF65-F5344CB8AC3E}">
        <p14:creationId xmlns:p14="http://schemas.microsoft.com/office/powerpoint/2010/main" val="21603699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524A-B115-4D2B-B238-628662A0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884962"/>
            <a:ext cx="16501353" cy="259754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6400" dirty="0"/>
            </a:br>
            <a:br>
              <a:rPr lang="en-US" sz="6000" b="1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792B0-BDC9-4825-9624-92736A71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56" y="2183732"/>
            <a:ext cx="15365123" cy="8632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B20105-E8AD-48A8-A51C-88DB289910D6}"/>
              </a:ext>
            </a:extLst>
          </p:cNvPr>
          <p:cNvSpPr/>
          <p:nvPr/>
        </p:nvSpPr>
        <p:spPr>
          <a:xfrm>
            <a:off x="-5519057" y="12997052"/>
            <a:ext cx="35922857" cy="643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https://www.transposit.com/blog/2020.01.30-writing-runbook-documentation-when-youre-an-sre/</a:t>
            </a:r>
          </a:p>
        </p:txBody>
      </p:sp>
    </p:spTree>
    <p:extLst>
      <p:ext uri="{BB962C8B-B14F-4D97-AF65-F5344CB8AC3E}">
        <p14:creationId xmlns:p14="http://schemas.microsoft.com/office/powerpoint/2010/main" val="10702185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35F9-F20A-4ED4-A78E-57D95605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Monitoring Tools for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22F20-FAF3-4133-9C60-13D88907B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089564"/>
            <a:ext cx="22237700" cy="937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	Nagios  								CloudWatch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Admin portal and </a:t>
            </a:r>
            <a:r>
              <a:rPr lang="en-US" dirty="0" err="1"/>
              <a:t>Devportal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4B011-5614-4E48-987D-12A5D0F4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46" y="4386695"/>
            <a:ext cx="8010525" cy="5353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C4111-4AEE-4B38-AF99-C1FC2755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9618" y="4429557"/>
            <a:ext cx="81343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854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852E-E348-443C-B55B-2947099A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SRE Run Book &gt;&gt;&gt;&gt;&gt;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0356-E611-4216-AD23-BFA455172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 spcCol="0" anchor="t">
            <a:normAutofit/>
          </a:bodyPr>
          <a:lstStyle/>
          <a:p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sz="4000" dirty="0">
              <a:solidFill>
                <a:schemeClr val="accent1"/>
              </a:solidFill>
              <a:latin typeface="Poppins Medium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4000" dirty="0">
              <a:solidFill>
                <a:schemeClr val="accent1"/>
              </a:solidFill>
              <a:latin typeface="Poppins Medium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5547E-0642-4EF6-91E5-71111C41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105" y="3692669"/>
            <a:ext cx="19571751" cy="9053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D386B-39C0-429B-8F7F-C73B82D0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031" y="518434"/>
            <a:ext cx="3525116" cy="29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9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103</Words>
  <Application>Microsoft Office PowerPoint</Application>
  <PresentationFormat>Custom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Helvetica</vt:lpstr>
      <vt:lpstr>Helvetica Neue</vt:lpstr>
      <vt:lpstr>Helvetica Neue Light</vt:lpstr>
      <vt:lpstr>Poppins ExtraLight</vt:lpstr>
      <vt:lpstr>Poppins Light</vt:lpstr>
      <vt:lpstr>Poppins Medium</vt:lpstr>
      <vt:lpstr>Poppins Regular</vt:lpstr>
      <vt:lpstr>ModernPortfolio</vt:lpstr>
      <vt:lpstr>PowerPoint Presentation</vt:lpstr>
      <vt:lpstr>    </vt:lpstr>
      <vt:lpstr>Objectives of this Session</vt:lpstr>
      <vt:lpstr>PowerPoint Presentation</vt:lpstr>
      <vt:lpstr>PowerPoint Presentation</vt:lpstr>
      <vt:lpstr>DevOps / SRE Responsibility and Duties </vt:lpstr>
      <vt:lpstr>                   </vt:lpstr>
      <vt:lpstr>Monitoring Tools for platform</vt:lpstr>
      <vt:lpstr>SRE Run Book &gt;&gt;&gt;&gt;&gt; </vt:lpstr>
      <vt:lpstr>Proposed Tasks</vt:lpstr>
      <vt:lpstr>Dailey Monitoring Report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Dinesh Perera</cp:lastModifiedBy>
  <cp:revision>172</cp:revision>
  <dcterms:modified xsi:type="dcterms:W3CDTF">2020-10-09T11:23:06Z</dcterms:modified>
</cp:coreProperties>
</file>